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6" r:id="rId12"/>
    <p:sldId id="264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3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-rro-fil01.vucr.local\DFS\Users\rmt\Bop&#230;l%20mv.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-rro-fil01.vucr.local\DFS\Users\rmt\Bop&#230;l%20mv.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-rro-fil01.vucr.local\DFS\Users\rmt\Bop&#230;l%20mv.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-rro-fil01.vucr.local\DFS\Users\rmt\Bop&#230;l%20mv.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-rro-fil01.vucr.local\DFS\Users\rmt\Bop&#230;l%20mv.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-rro-fil01.vucr.local\DFS\Users\rmt\Bop&#230;l%20mv.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'ÅK pr. afd.'!$B$56:$F$56</c:f>
              <c:strCache>
                <c:ptCount val="5"/>
                <c:pt idx="0">
                  <c:v>Roskilde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'ÅK pr. afd.'!$G$55:$I$55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'ÅK pr. afd.'!$G$56:$I$56</c:f>
              <c:numCache>
                <c:formatCode>#,##0</c:formatCode>
                <c:ptCount val="3"/>
                <c:pt idx="0">
                  <c:v>774.67342999999994</c:v>
                </c:pt>
                <c:pt idx="1">
                  <c:v>768.74059000000011</c:v>
                </c:pt>
                <c:pt idx="2">
                  <c:v>780.26955000000009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B-4480-8887-BCC266E998A1}"/>
            </c:ext>
          </c:extLst>
        </c:ser>
        <c:ser>
          <c:idx val="1"/>
          <c:order val="1"/>
          <c:tx>
            <c:strRef>
              <c:f>'ÅK pr. afd.'!$B$57:$F$57</c:f>
              <c:strCache>
                <c:ptCount val="5"/>
                <c:pt idx="0">
                  <c:v>Køge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'ÅK pr. afd.'!$G$55:$I$55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'ÅK pr. afd.'!$G$57:$I$57</c:f>
              <c:numCache>
                <c:formatCode>#,##0</c:formatCode>
                <c:ptCount val="3"/>
                <c:pt idx="0">
                  <c:v>209.87654999999998</c:v>
                </c:pt>
                <c:pt idx="1">
                  <c:v>154.98371</c:v>
                </c:pt>
                <c:pt idx="2">
                  <c:v>114.39647000000001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7B-4480-8887-BCC266E998A1}"/>
            </c:ext>
          </c:extLst>
        </c:ser>
        <c:ser>
          <c:idx val="2"/>
          <c:order val="2"/>
          <c:tx>
            <c:strRef>
              <c:f>'ÅK pr. afd.'!$B$58:$F$58</c:f>
              <c:strCache>
                <c:ptCount val="5"/>
                <c:pt idx="0">
                  <c:v>Greve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'ÅK pr. afd.'!$G$55:$I$55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'ÅK pr. afd.'!$G$58:$I$58</c:f>
              <c:numCache>
                <c:formatCode>#,##0</c:formatCode>
                <c:ptCount val="3"/>
                <c:pt idx="0">
                  <c:v>100.27094</c:v>
                </c:pt>
                <c:pt idx="1">
                  <c:v>81.454040000000006</c:v>
                </c:pt>
                <c:pt idx="2">
                  <c:v>72.596519999999998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7B-4480-8887-BCC266E998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6979615"/>
        <c:axId val="1476982111"/>
      </c:barChart>
      <c:catAx>
        <c:axId val="1476979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476982111"/>
        <c:crosses val="autoZero"/>
        <c:auto val="1"/>
        <c:lblAlgn val="ctr"/>
        <c:lblOffset val="100"/>
        <c:noMultiLvlLbl val="0"/>
      </c:catAx>
      <c:valAx>
        <c:axId val="1476982111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476979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'Ark1'!$A$2</c:f>
              <c:strCache>
                <c:ptCount val="1"/>
                <c:pt idx="0">
                  <c:v>Roskilde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'Ark1'!$B$1:$D$1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'Ark1'!$B$2:$D$2</c:f>
              <c:numCache>
                <c:formatCode>#,##0</c:formatCode>
                <c:ptCount val="3"/>
                <c:pt idx="0">
                  <c:v>2019</c:v>
                </c:pt>
                <c:pt idx="1">
                  <c:v>1904</c:v>
                </c:pt>
                <c:pt idx="2">
                  <c:v>1757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D5-4F64-9C55-3F72D5244050}"/>
            </c:ext>
          </c:extLst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Køge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'Ark1'!$B$1:$D$1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'Ark1'!$B$3:$D$3</c:f>
              <c:numCache>
                <c:formatCode>#,##0</c:formatCode>
                <c:ptCount val="3"/>
                <c:pt idx="0">
                  <c:v>585</c:v>
                </c:pt>
                <c:pt idx="1">
                  <c:v>422</c:v>
                </c:pt>
                <c:pt idx="2">
                  <c:v>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D5-4F64-9C55-3F72D5244050}"/>
            </c:ext>
          </c:extLst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Greve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'Ark1'!$B$1:$D$1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'Ark1'!$B$4:$D$4</c:f>
              <c:numCache>
                <c:formatCode>#,##0</c:formatCode>
                <c:ptCount val="3"/>
                <c:pt idx="0">
                  <c:v>324</c:v>
                </c:pt>
                <c:pt idx="1">
                  <c:v>236</c:v>
                </c:pt>
                <c:pt idx="2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D5-4F64-9C55-3F72D5244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48922144"/>
        <c:axId val="1748924224"/>
      </c:barChart>
      <c:catAx>
        <c:axId val="174892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48924224"/>
        <c:crosses val="autoZero"/>
        <c:auto val="1"/>
        <c:lblAlgn val="ctr"/>
        <c:lblOffset val="100"/>
        <c:noMultiLvlLbl val="0"/>
      </c:catAx>
      <c:valAx>
        <c:axId val="174892422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4892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Alle</a:t>
            </a:r>
            <a:r>
              <a:rPr lang="da-DK" baseline="0"/>
              <a:t> uddannelser</a:t>
            </a:r>
            <a:endParaRPr lang="da-DK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B1-40E4-A299-C20EFA88C5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B1-40E4-A299-C20EFA88C554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B1-40E4-A299-C20EFA88C5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'[Bopæl mv..xlsx]Aldersfordeling'!$A$4:$A$6</c:f>
              <c:strCache>
                <c:ptCount val="3"/>
                <c:pt idx="0">
                  <c:v>Under 20 år</c:v>
                </c:pt>
                <c:pt idx="1">
                  <c:v>20-24 år</c:v>
                </c:pt>
                <c:pt idx="2">
                  <c:v>25+ år</c:v>
                </c:pt>
              </c:strCache>
            </c:strRef>
          </c:cat>
          <c:val>
            <c:numRef>
              <c:f>'[Bopæl mv..xlsx]Aldersfordeling'!$L$4:$L$6</c:f>
              <c:numCache>
                <c:formatCode>0%</c:formatCode>
                <c:ptCount val="3"/>
                <c:pt idx="0">
                  <c:v>6.569343065693431E-2</c:v>
                </c:pt>
                <c:pt idx="1">
                  <c:v>0.19087591240875912</c:v>
                </c:pt>
                <c:pt idx="2">
                  <c:v>0.74343065693430654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B1-40E4-A299-C20EFA88C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AVU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E1-4BBE-AE2B-CDCE5BFF41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E1-4BBE-AE2B-CDCE5BFF413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EE1-4BBE-AE2B-CDCE5BFF41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'[Bopæl mv..xlsx]Aldersfordeling'!$A$4:$A$6</c:f>
              <c:strCache>
                <c:ptCount val="3"/>
                <c:pt idx="0">
                  <c:v>Under 20 år</c:v>
                </c:pt>
                <c:pt idx="1">
                  <c:v>20-24 år</c:v>
                </c:pt>
                <c:pt idx="2">
                  <c:v>25+ år</c:v>
                </c:pt>
              </c:strCache>
            </c:strRef>
          </c:cat>
          <c:val>
            <c:numRef>
              <c:f>'[Bopæl mv..xlsx]Aldersfordeling'!$E$4:$E$6</c:f>
              <c:numCache>
                <c:formatCode>0%</c:formatCode>
                <c:ptCount val="3"/>
                <c:pt idx="0">
                  <c:v>5.7256990679094538E-2</c:v>
                </c:pt>
                <c:pt idx="1">
                  <c:v>5.9920106524633823E-2</c:v>
                </c:pt>
                <c:pt idx="2">
                  <c:v>0.88282290279627162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E1-4BBE-AE2B-CDCE5BFF4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Hf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FF-4705-99F6-03C195FF24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FF-4705-99F6-03C195FF245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EFF-4705-99F6-03C195FF24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'[Bopæl mv..xlsx]Aldersfordeling'!$A$4:$A$6</c:f>
              <c:strCache>
                <c:ptCount val="3"/>
                <c:pt idx="0">
                  <c:v>Under 20 år</c:v>
                </c:pt>
                <c:pt idx="1">
                  <c:v>20-24 år</c:v>
                </c:pt>
                <c:pt idx="2">
                  <c:v>25+ år</c:v>
                </c:pt>
              </c:strCache>
            </c:strRef>
          </c:cat>
          <c:val>
            <c:numRef>
              <c:f>'[Bopæl mv..xlsx]Aldersfordeling'!$C$4:$C$6</c:f>
              <c:numCache>
                <c:formatCode>0%</c:formatCode>
                <c:ptCount val="3"/>
                <c:pt idx="0">
                  <c:v>3.6555645816409424E-2</c:v>
                </c:pt>
                <c:pt idx="1">
                  <c:v>0.3005686433793664</c:v>
                </c:pt>
                <c:pt idx="2">
                  <c:v>0.66287571080422425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FF-4705-99F6-03C195FF24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FVU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99-4573-8FEF-91A387739C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99-4573-8FEF-91A387739CB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99-4573-8FEF-91A387739CB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99-4573-8FEF-91A387739C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'[Bopæl mv..xlsx]Aldersfordeling'!$A$4:$A$6</c:f>
              <c:strCache>
                <c:ptCount val="3"/>
                <c:pt idx="0">
                  <c:v>Under 20 år</c:v>
                </c:pt>
                <c:pt idx="1">
                  <c:v>20-24 år</c:v>
                </c:pt>
                <c:pt idx="2">
                  <c:v>25+ år</c:v>
                </c:pt>
              </c:strCache>
            </c:strRef>
          </c:cat>
          <c:val>
            <c:numRef>
              <c:f>'[Bopæl mv..xlsx]Aldersfordeling'!$G$4:$G$6</c:f>
              <c:numCache>
                <c:formatCode>0%</c:formatCode>
                <c:ptCount val="3"/>
                <c:pt idx="0">
                  <c:v>0</c:v>
                </c:pt>
                <c:pt idx="1">
                  <c:v>3.0303030303030304E-2</c:v>
                </c:pt>
                <c:pt idx="2">
                  <c:v>0.96969696969696972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99-4573-8FEF-91A387739C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OBU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0A-407C-9ED6-76514D1D87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0A-407C-9ED6-76514D1D87A5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0A-407C-9ED6-76514D1D87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'[Bopæl mv..xlsx]Aldersfordeling'!$A$4:$A$6</c:f>
              <c:strCache>
                <c:ptCount val="3"/>
                <c:pt idx="0">
                  <c:v>Under 20 år</c:v>
                </c:pt>
                <c:pt idx="1">
                  <c:v>20-24 år</c:v>
                </c:pt>
                <c:pt idx="2">
                  <c:v>25+ år</c:v>
                </c:pt>
              </c:strCache>
            </c:strRef>
          </c:cat>
          <c:val>
            <c:numRef>
              <c:f>'[Bopæl mv..xlsx]Aldersfordeling'!$I$4:$I$6</c:f>
              <c:numCache>
                <c:formatCode>0%</c:formatCode>
                <c:ptCount val="3"/>
                <c:pt idx="0">
                  <c:v>0.18623481781376519</c:v>
                </c:pt>
                <c:pt idx="1">
                  <c:v>0.20242914979757085</c:v>
                </c:pt>
                <c:pt idx="2">
                  <c:v>0.61133603238866396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0A-407C-9ED6-76514D1D8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'[Bopæl mv..xlsx]Kønsfordeling'!$A$4</c:f>
              <c:strCache>
                <c:ptCount val="1"/>
                <c:pt idx="0">
                  <c:v>Kvinder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'[Bopæl mv..xlsx]Kønsfordeling'!$B$2,'[Bopæl mv..xlsx]Kønsfordeling'!$D$2,'[Bopæl mv..xlsx]Kønsfordeling'!$F$2,'[Bopæl mv..xlsx]Kønsfordeling'!$H$2,'[Bopæl mv..xlsx]Kønsfordeling'!$M$2</c:f>
              <c:strCache>
                <c:ptCount val="5"/>
                <c:pt idx="0">
                  <c:v>OBU</c:v>
                </c:pt>
                <c:pt idx="1">
                  <c:v>FVU</c:v>
                </c:pt>
                <c:pt idx="2">
                  <c:v>AVU</c:v>
                </c:pt>
                <c:pt idx="3">
                  <c:v>HF</c:v>
                </c:pt>
                <c:pt idx="4">
                  <c:v>Alle uddannelser</c:v>
                </c:pt>
              </c:strCache>
            </c:strRef>
          </c:cat>
          <c:val>
            <c:numRef>
              <c:f>'[Bopæl mv..xlsx]Kønsfordeling'!$C$4,'[Bopæl mv..xlsx]Kønsfordeling'!$E$4,'[Bopæl mv..xlsx]Kønsfordeling'!$G$4,'[Bopæl mv..xlsx]Kønsfordeling'!$I$4,'[Bopæl mv..xlsx]Kønsfordeling'!$N$4</c:f>
              <c:numCache>
                <c:formatCode>0%</c:formatCode>
                <c:ptCount val="5"/>
                <c:pt idx="0">
                  <c:v>0.56275303643724695</c:v>
                </c:pt>
                <c:pt idx="1">
                  <c:v>0.72348484848484851</c:v>
                </c:pt>
                <c:pt idx="2">
                  <c:v>0.71371504660452734</c:v>
                </c:pt>
                <c:pt idx="3">
                  <c:v>0.64500406173842406</c:v>
                </c:pt>
                <c:pt idx="4">
                  <c:v>0.65656934306569348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B-49CA-AEDC-03A6FD50E0A3}"/>
            </c:ext>
          </c:extLst>
        </c:ser>
        <c:ser>
          <c:idx val="1"/>
          <c:order val="1"/>
          <c:tx>
            <c:strRef>
              <c:f>'[Bopæl mv..xlsx]Kønsfordeling'!$A$5</c:f>
              <c:strCache>
                <c:ptCount val="1"/>
                <c:pt idx="0">
                  <c:v>Mænd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'[Bopæl mv..xlsx]Kønsfordeling'!$B$2,'[Bopæl mv..xlsx]Kønsfordeling'!$D$2,'[Bopæl mv..xlsx]Kønsfordeling'!$F$2,'[Bopæl mv..xlsx]Kønsfordeling'!$H$2,'[Bopæl mv..xlsx]Kønsfordeling'!$M$2</c:f>
              <c:strCache>
                <c:ptCount val="5"/>
                <c:pt idx="0">
                  <c:v>OBU</c:v>
                </c:pt>
                <c:pt idx="1">
                  <c:v>FVU</c:v>
                </c:pt>
                <c:pt idx="2">
                  <c:v>AVU</c:v>
                </c:pt>
                <c:pt idx="3">
                  <c:v>HF</c:v>
                </c:pt>
                <c:pt idx="4">
                  <c:v>Alle uddannelser</c:v>
                </c:pt>
              </c:strCache>
            </c:strRef>
          </c:cat>
          <c:val>
            <c:numRef>
              <c:f>'[Bopæl mv..xlsx]Kønsfordeling'!$C$5,'[Bopæl mv..xlsx]Kønsfordeling'!$E$5,'[Bopæl mv..xlsx]Kønsfordeling'!$G$5,'[Bopæl mv..xlsx]Kønsfordeling'!$I$5,'[Bopæl mv..xlsx]Kønsfordeling'!$N$5</c:f>
              <c:numCache>
                <c:formatCode>0%</c:formatCode>
                <c:ptCount val="5"/>
                <c:pt idx="0">
                  <c:v>0.43724696356275305</c:v>
                </c:pt>
                <c:pt idx="1">
                  <c:v>0.27651515151515149</c:v>
                </c:pt>
                <c:pt idx="2">
                  <c:v>0.28628495339547272</c:v>
                </c:pt>
                <c:pt idx="3">
                  <c:v>0.35499593826157594</c:v>
                </c:pt>
                <c:pt idx="4">
                  <c:v>0.34343065693430658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1B-49CA-AEDC-03A6FD50E0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5047680"/>
        <c:axId val="525057664"/>
      </c:barChart>
      <c:catAx>
        <c:axId val="525047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25057664"/>
        <c:crosses val="autoZero"/>
        <c:auto val="1"/>
        <c:lblAlgn val="ctr"/>
        <c:lblOffset val="100"/>
        <c:noMultiLvlLbl val="0"/>
      </c:catAx>
      <c:valAx>
        <c:axId val="5250576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25047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5F9F-4DA7-4194-91B4-C0FE1329F692}" type="datetimeFigureOut">
              <a:rPr lang="da-DK" smtClean="0"/>
              <a:t>19-09-2022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D3A0-DE27-42FB-98B8-6CA03D053D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420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5F9F-4DA7-4194-91B4-C0FE1329F692}" type="datetimeFigureOut">
              <a:rPr lang="da-DK" smtClean="0"/>
              <a:t>19-09-2022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D3A0-DE27-42FB-98B8-6CA03D053D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569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5F9F-4DA7-4194-91B4-C0FE1329F692}" type="datetimeFigureOut">
              <a:rPr lang="da-DK" smtClean="0"/>
              <a:t>19-09-2022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D3A0-DE27-42FB-98B8-6CA03D053D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371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5F9F-4DA7-4194-91B4-C0FE1329F692}" type="datetimeFigureOut">
              <a:rPr lang="da-DK" smtClean="0"/>
              <a:t>19-09-2022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D3A0-DE27-42FB-98B8-6CA03D053D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430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5F9F-4DA7-4194-91B4-C0FE1329F692}" type="datetimeFigureOut">
              <a:rPr lang="da-DK" smtClean="0"/>
              <a:t>19-09-2022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D3A0-DE27-42FB-98B8-6CA03D053D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732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5F9F-4DA7-4194-91B4-C0FE1329F692}" type="datetimeFigureOut">
              <a:rPr lang="da-DK" smtClean="0"/>
              <a:t>19-09-2022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D3A0-DE27-42FB-98B8-6CA03D053D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307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5F9F-4DA7-4194-91B4-C0FE1329F692}" type="datetimeFigureOut">
              <a:rPr lang="da-DK" smtClean="0"/>
              <a:t>19-09-2022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D3A0-DE27-42FB-98B8-6CA03D053D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058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5F9F-4DA7-4194-91B4-C0FE1329F692}" type="datetimeFigureOut">
              <a:rPr lang="da-DK" smtClean="0"/>
              <a:t>19-09-2022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D3A0-DE27-42FB-98B8-6CA03D053D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51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5F9F-4DA7-4194-91B4-C0FE1329F692}" type="datetimeFigureOut">
              <a:rPr lang="da-DK" smtClean="0"/>
              <a:t>19-09-2022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D3A0-DE27-42FB-98B8-6CA03D053D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609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5F9F-4DA7-4194-91B4-C0FE1329F692}" type="datetimeFigureOut">
              <a:rPr lang="da-DK" smtClean="0"/>
              <a:t>19-09-2022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D3A0-DE27-42FB-98B8-6CA03D053D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556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5F9F-4DA7-4194-91B4-C0FE1329F692}" type="datetimeFigureOut">
              <a:rPr lang="da-DK" smtClean="0"/>
              <a:t>19-09-2022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D3A0-DE27-42FB-98B8-6CA03D053D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41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05F9F-4DA7-4194-91B4-C0FE1329F692}" type="datetimeFigureOut">
              <a:rPr lang="da-DK" smtClean="0"/>
              <a:t>19-09-2022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2D3A0-DE27-42FB-98B8-6CA03D053D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469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/>
          <p:cNvSpPr txBox="1"/>
          <p:nvPr/>
        </p:nvSpPr>
        <p:spPr>
          <a:xfrm>
            <a:off x="1410598" y="3045787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Hf og VUC Roskilde-Køge</a:t>
            </a:r>
            <a:endParaRPr lang="da-DK" sz="3000" b="1" dirty="0" smtClean="0">
              <a:cs typeface="Amiri Quran" panose="00000500000000000000" pitchFamily="2" charset="-78"/>
            </a:endParaRPr>
          </a:p>
          <a:p>
            <a:r>
              <a:rPr lang="da-DK" sz="3000" dirty="0" smtClean="0">
                <a:cs typeface="Amiri Quran" panose="00000500000000000000" pitchFamily="2" charset="-78"/>
              </a:rPr>
              <a:t>Uddannelser, facts og tal</a:t>
            </a:r>
            <a:endParaRPr lang="da-DK" sz="3000" dirty="0" smtClean="0">
              <a:cs typeface="Amiri Quran" panose="00000500000000000000" pitchFamily="2" charset="-78"/>
            </a:endParaRPr>
          </a:p>
        </p:txBody>
      </p:sp>
      <p:pic>
        <p:nvPicPr>
          <p:cNvPr id="12" name="Billede 11" descr="cid:fff426ac-6e50-432d-9705-f58e2c4a4b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69" y="715126"/>
            <a:ext cx="2381250" cy="160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0176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77461" y="430924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CPR-KURSISTER PÅ KØGE AFDELINGEN </a:t>
            </a:r>
          </a:p>
          <a:p>
            <a:r>
              <a:rPr lang="da-DK" sz="3000" dirty="0">
                <a:cs typeface="Amiri Quran" panose="00000500000000000000" pitchFamily="2" charset="-78"/>
              </a:rPr>
              <a:t>Én CPR-kursist er én person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84700"/>
              </p:ext>
            </p:extLst>
          </p:nvPr>
        </p:nvGraphicFramePr>
        <p:xfrm>
          <a:off x="3498706" y="2395288"/>
          <a:ext cx="5019652" cy="2770106"/>
        </p:xfrm>
        <a:graphic>
          <a:graphicData uri="http://schemas.openxmlformats.org/drawingml/2006/table">
            <a:tbl>
              <a:tblPr/>
              <a:tblGrid>
                <a:gridCol w="1500456">
                  <a:extLst>
                    <a:ext uri="{9D8B030D-6E8A-4147-A177-3AD203B41FA5}">
                      <a16:colId xmlns:a16="http://schemas.microsoft.com/office/drawing/2014/main" val="388551010"/>
                    </a:ext>
                  </a:extLst>
                </a:gridCol>
                <a:gridCol w="1690396">
                  <a:extLst>
                    <a:ext uri="{9D8B030D-6E8A-4147-A177-3AD203B41FA5}">
                      <a16:colId xmlns:a16="http://schemas.microsoft.com/office/drawing/2014/main" val="25106831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2825173"/>
                    </a:ext>
                  </a:extLst>
                </a:gridCol>
              </a:tblGrid>
              <a:tr h="339239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Undervisning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Tests, screeninger og udredninger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82135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Hf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22812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719914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221531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978845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43283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OBU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043229"/>
                  </a:ext>
                </a:extLst>
              </a:tr>
              <a:tr h="339239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 </a:t>
                      </a:r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35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23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77461" y="430924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CPR-KURSISTER PÅ KØGE AFDELINGEN </a:t>
            </a:r>
          </a:p>
          <a:p>
            <a:r>
              <a:rPr lang="da-DK" sz="3000" dirty="0" smtClean="0">
                <a:cs typeface="Amiri Quran" panose="00000500000000000000" pitchFamily="2" charset="-78"/>
              </a:rPr>
              <a:t>Hvor bor de?</a:t>
            </a:r>
            <a:endParaRPr lang="da-DK" sz="3000" dirty="0">
              <a:cs typeface="Amiri Quran" panose="00000500000000000000" pitchFamily="2" charset="-78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602"/>
              </p:ext>
            </p:extLst>
          </p:nvPr>
        </p:nvGraphicFramePr>
        <p:xfrm>
          <a:off x="3498706" y="2395288"/>
          <a:ext cx="5019652" cy="2410350"/>
        </p:xfrm>
        <a:graphic>
          <a:graphicData uri="http://schemas.openxmlformats.org/drawingml/2006/table">
            <a:tbl>
              <a:tblPr/>
              <a:tblGrid>
                <a:gridCol w="1843315">
                  <a:extLst>
                    <a:ext uri="{9D8B030D-6E8A-4147-A177-3AD203B41FA5}">
                      <a16:colId xmlns:a16="http://schemas.microsoft.com/office/drawing/2014/main" val="388551010"/>
                    </a:ext>
                  </a:extLst>
                </a:gridCol>
                <a:gridCol w="780716">
                  <a:extLst>
                    <a:ext uri="{9D8B030D-6E8A-4147-A177-3AD203B41FA5}">
                      <a16:colId xmlns:a16="http://schemas.microsoft.com/office/drawing/2014/main" val="251068312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val="312825173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309362773"/>
                    </a:ext>
                  </a:extLst>
                </a:gridCol>
                <a:gridCol w="775369">
                  <a:extLst>
                    <a:ext uri="{9D8B030D-6E8A-4147-A177-3AD203B41FA5}">
                      <a16:colId xmlns:a16="http://schemas.microsoft.com/office/drawing/2014/main" val="1838876834"/>
                    </a:ext>
                  </a:extLst>
                </a:gridCol>
              </a:tblGrid>
              <a:tr h="359754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AVU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FVU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OBU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82135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4600 </a:t>
                      </a:r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Køge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22812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4681 </a:t>
                      </a:r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Herfølge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719914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2680 </a:t>
                      </a:r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Solrød </a:t>
                      </a:r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Str.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221531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4660 Store Hed.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978845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4690 Haslev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43283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Øvrige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30 %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24 %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42</a:t>
                      </a:r>
                      <a:r>
                        <a:rPr lang="da-DK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24 %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043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04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77461" y="430924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CPR-KURSISTER PÅ GREVE AFDELINGEN </a:t>
            </a:r>
          </a:p>
          <a:p>
            <a:r>
              <a:rPr lang="da-DK" sz="3000" dirty="0">
                <a:cs typeface="Amiri Quran" panose="00000500000000000000" pitchFamily="2" charset="-78"/>
              </a:rPr>
              <a:t>Én CPR-kursist er én person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745348"/>
              </p:ext>
            </p:extLst>
          </p:nvPr>
        </p:nvGraphicFramePr>
        <p:xfrm>
          <a:off x="3498706" y="2395288"/>
          <a:ext cx="5019652" cy="2770106"/>
        </p:xfrm>
        <a:graphic>
          <a:graphicData uri="http://schemas.openxmlformats.org/drawingml/2006/table">
            <a:tbl>
              <a:tblPr/>
              <a:tblGrid>
                <a:gridCol w="1500456">
                  <a:extLst>
                    <a:ext uri="{9D8B030D-6E8A-4147-A177-3AD203B41FA5}">
                      <a16:colId xmlns:a16="http://schemas.microsoft.com/office/drawing/2014/main" val="388551010"/>
                    </a:ext>
                  </a:extLst>
                </a:gridCol>
                <a:gridCol w="1690396">
                  <a:extLst>
                    <a:ext uri="{9D8B030D-6E8A-4147-A177-3AD203B41FA5}">
                      <a16:colId xmlns:a16="http://schemas.microsoft.com/office/drawing/2014/main" val="25106831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2825173"/>
                    </a:ext>
                  </a:extLst>
                </a:gridCol>
              </a:tblGrid>
              <a:tr h="339239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Undervisning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Tests, screeninger og udredninger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82135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Hf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22812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719914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221531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978845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43283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OBU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043229"/>
                  </a:ext>
                </a:extLst>
              </a:tr>
              <a:tr h="339239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 </a:t>
                      </a:r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35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097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77461" y="430924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CPR-KURSISTER PÅ GREVE AFDELINGEN </a:t>
            </a:r>
          </a:p>
          <a:p>
            <a:r>
              <a:rPr lang="da-DK" sz="3000" dirty="0" smtClean="0">
                <a:cs typeface="Amiri Quran" panose="00000500000000000000" pitchFamily="2" charset="-78"/>
              </a:rPr>
              <a:t>Hvor bor de?</a:t>
            </a:r>
            <a:endParaRPr lang="da-DK" sz="3000" dirty="0">
              <a:cs typeface="Amiri Quran" panose="00000500000000000000" pitchFamily="2" charset="-78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392875"/>
              </p:ext>
            </p:extLst>
          </p:nvPr>
        </p:nvGraphicFramePr>
        <p:xfrm>
          <a:off x="3498706" y="2395288"/>
          <a:ext cx="5019652" cy="2410350"/>
        </p:xfrm>
        <a:graphic>
          <a:graphicData uri="http://schemas.openxmlformats.org/drawingml/2006/table">
            <a:tbl>
              <a:tblPr/>
              <a:tblGrid>
                <a:gridCol w="1843315">
                  <a:extLst>
                    <a:ext uri="{9D8B030D-6E8A-4147-A177-3AD203B41FA5}">
                      <a16:colId xmlns:a16="http://schemas.microsoft.com/office/drawing/2014/main" val="388551010"/>
                    </a:ext>
                  </a:extLst>
                </a:gridCol>
                <a:gridCol w="780716">
                  <a:extLst>
                    <a:ext uri="{9D8B030D-6E8A-4147-A177-3AD203B41FA5}">
                      <a16:colId xmlns:a16="http://schemas.microsoft.com/office/drawing/2014/main" val="251068312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val="312825173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309362773"/>
                    </a:ext>
                  </a:extLst>
                </a:gridCol>
                <a:gridCol w="775369">
                  <a:extLst>
                    <a:ext uri="{9D8B030D-6E8A-4147-A177-3AD203B41FA5}">
                      <a16:colId xmlns:a16="http://schemas.microsoft.com/office/drawing/2014/main" val="1838876834"/>
                    </a:ext>
                  </a:extLst>
                </a:gridCol>
              </a:tblGrid>
              <a:tr h="359754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AVU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FVU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OBU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82135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2670 </a:t>
                      </a:r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Greve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22812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2680 Solrød Str.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719914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None/>
                      </a:pPr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2635 Ishøj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221531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None/>
                      </a:pPr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4600 Køge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978845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2665 Vallensbæk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43283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Øvrige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043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761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77461" y="430924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KURSISTERNES ALDER</a:t>
            </a:r>
            <a:endParaRPr lang="da-DK" sz="3000" b="1" dirty="0" smtClean="0">
              <a:cs typeface="Amiri Quran" panose="00000500000000000000" pitchFamily="2" charset="-78"/>
            </a:endParaRPr>
          </a:p>
          <a:p>
            <a:endParaRPr lang="da-DK" sz="3000" dirty="0">
              <a:cs typeface="Amiri Quran" panose="00000500000000000000" pitchFamily="2" charset="-78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663582"/>
              </p:ext>
            </p:extLst>
          </p:nvPr>
        </p:nvGraphicFramePr>
        <p:xfrm>
          <a:off x="3497179" y="2296026"/>
          <a:ext cx="4989095" cy="321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016011"/>
              </p:ext>
            </p:extLst>
          </p:nvPr>
        </p:nvGraphicFramePr>
        <p:xfrm>
          <a:off x="7261726" y="1536031"/>
          <a:ext cx="3342105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365369"/>
              </p:ext>
            </p:extLst>
          </p:nvPr>
        </p:nvGraphicFramePr>
        <p:xfrm>
          <a:off x="665748" y="1536031"/>
          <a:ext cx="4572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191995"/>
              </p:ext>
            </p:extLst>
          </p:nvPr>
        </p:nvGraphicFramePr>
        <p:xfrm>
          <a:off x="665748" y="4145475"/>
          <a:ext cx="4572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73488"/>
              </p:ext>
            </p:extLst>
          </p:nvPr>
        </p:nvGraphicFramePr>
        <p:xfrm>
          <a:off x="6646778" y="4145475"/>
          <a:ext cx="4572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983582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77461" y="430924"/>
            <a:ext cx="7641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KURSISTERNES KØN</a:t>
            </a:r>
            <a:endParaRPr lang="da-DK" sz="3000" dirty="0">
              <a:cs typeface="Amiri Quran" panose="00000500000000000000" pitchFamily="2" charset="-78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78"/>
          <a:stretch/>
        </p:blipFill>
        <p:spPr>
          <a:xfrm>
            <a:off x="3354738" y="1273275"/>
            <a:ext cx="1072882" cy="2316146"/>
          </a:xfrm>
          <a:prstGeom prst="rect">
            <a:avLst/>
          </a:prstGeom>
        </p:spPr>
      </p:pic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213987"/>
              </p:ext>
            </p:extLst>
          </p:nvPr>
        </p:nvGraphicFramePr>
        <p:xfrm>
          <a:off x="2045368" y="3477126"/>
          <a:ext cx="665747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Billed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91"/>
          <a:stretch/>
        </p:blipFill>
        <p:spPr>
          <a:xfrm>
            <a:off x="7050506" y="1273275"/>
            <a:ext cx="850232" cy="231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422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77461" y="430924"/>
            <a:ext cx="7829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GENNEMFØRELSE</a:t>
            </a:r>
          </a:p>
          <a:p>
            <a:r>
              <a:rPr lang="da-DK" sz="3000" dirty="0" smtClean="0">
                <a:cs typeface="Amiri Quran" panose="00000500000000000000" pitchFamily="2" charset="-78"/>
              </a:rPr>
              <a:t>Kursister, der gennemførte i skoleåret 2021/2022</a:t>
            </a:r>
            <a:endParaRPr lang="da-DK" sz="3000" dirty="0">
              <a:cs typeface="Amiri Quran" panose="00000500000000000000" pitchFamily="2" charset="-78"/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459026"/>
              </p:ext>
            </p:extLst>
          </p:nvPr>
        </p:nvGraphicFramePr>
        <p:xfrm>
          <a:off x="3924969" y="2323877"/>
          <a:ext cx="430463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316">
                  <a:extLst>
                    <a:ext uri="{9D8B030D-6E8A-4147-A177-3AD203B41FA5}">
                      <a16:colId xmlns:a16="http://schemas.microsoft.com/office/drawing/2014/main" val="2019448629"/>
                    </a:ext>
                  </a:extLst>
                </a:gridCol>
                <a:gridCol w="2152316">
                  <a:extLst>
                    <a:ext uri="{9D8B030D-6E8A-4147-A177-3AD203B41FA5}">
                      <a16:colId xmlns:a16="http://schemas.microsoft.com/office/drawing/2014/main" val="3260086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Uddannelse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Gennemførelse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125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Hfe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74%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053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 smtClean="0"/>
                        <a:t>   Ordinær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82%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234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   Online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62%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91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Hf2/3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94%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5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AVU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88%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18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FVU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86%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78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OBU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85%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177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55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/>
          <p:cNvSpPr txBox="1"/>
          <p:nvPr/>
        </p:nvSpPr>
        <p:spPr>
          <a:xfrm>
            <a:off x="977461" y="430924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ÅRSKURSISTER</a:t>
            </a:r>
          </a:p>
          <a:p>
            <a:r>
              <a:rPr lang="da-DK" sz="3000" dirty="0" smtClean="0">
                <a:cs typeface="Amiri Quran" panose="00000500000000000000" pitchFamily="2" charset="-78"/>
              </a:rPr>
              <a:t>Én årskursist svarer til én fuldtidsstuderende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3628696" y="1852540"/>
            <a:ext cx="89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>
                    <a:lumMod val="50000"/>
                  </a:schemeClr>
                </a:solidFill>
              </a:rPr>
              <a:t>1.085</a:t>
            </a:r>
            <a:endParaRPr lang="da-D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5754416" y="2102693"/>
            <a:ext cx="89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>
                    <a:lumMod val="50000"/>
                  </a:schemeClr>
                </a:solidFill>
              </a:rPr>
              <a:t>1.005</a:t>
            </a:r>
            <a:endParaRPr lang="da-D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7974729" y="2200852"/>
            <a:ext cx="89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>
                    <a:lumMod val="50000"/>
                  </a:schemeClr>
                </a:solidFill>
              </a:rPr>
              <a:t>967</a:t>
            </a:r>
            <a:endParaRPr lang="da-DK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1" name="Diagram 10"/>
          <p:cNvGraphicFramePr>
            <a:graphicFrameLocks/>
          </p:cNvGraphicFramePr>
          <p:nvPr>
            <p:extLst/>
          </p:nvPr>
        </p:nvGraphicFramePr>
        <p:xfrm>
          <a:off x="2196662" y="1660634"/>
          <a:ext cx="7236373" cy="481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168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162527"/>
              </p:ext>
            </p:extLst>
          </p:nvPr>
        </p:nvGraphicFramePr>
        <p:xfrm>
          <a:off x="3268768" y="2395288"/>
          <a:ext cx="5349714" cy="2934415"/>
        </p:xfrm>
        <a:graphic>
          <a:graphicData uri="http://schemas.openxmlformats.org/drawingml/2006/table">
            <a:tbl>
              <a:tblPr/>
              <a:tblGrid>
                <a:gridCol w="1505117">
                  <a:extLst>
                    <a:ext uri="{9D8B030D-6E8A-4147-A177-3AD203B41FA5}">
                      <a16:colId xmlns:a16="http://schemas.microsoft.com/office/drawing/2014/main" val="3064087284"/>
                    </a:ext>
                  </a:extLst>
                </a:gridCol>
                <a:gridCol w="1198180">
                  <a:extLst>
                    <a:ext uri="{9D8B030D-6E8A-4147-A177-3AD203B41FA5}">
                      <a16:colId xmlns:a16="http://schemas.microsoft.com/office/drawing/2014/main" val="2961948320"/>
                    </a:ext>
                  </a:extLst>
                </a:gridCol>
                <a:gridCol w="1334813">
                  <a:extLst>
                    <a:ext uri="{9D8B030D-6E8A-4147-A177-3AD203B41FA5}">
                      <a16:colId xmlns:a16="http://schemas.microsoft.com/office/drawing/2014/main" val="1795931105"/>
                    </a:ext>
                  </a:extLst>
                </a:gridCol>
                <a:gridCol w="1311604">
                  <a:extLst>
                    <a:ext uri="{9D8B030D-6E8A-4147-A177-3AD203B41FA5}">
                      <a16:colId xmlns:a16="http://schemas.microsoft.com/office/drawing/2014/main" val="3218212514"/>
                    </a:ext>
                  </a:extLst>
                </a:gridCol>
              </a:tblGrid>
              <a:tr h="339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63072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GSK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315085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Hf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241289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36167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72314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010756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418956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OBU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0348356"/>
                  </a:ext>
                </a:extLst>
              </a:tr>
              <a:tr h="339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 </a:t>
                      </a:r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40020"/>
                  </a:ext>
                </a:extLst>
              </a:tr>
            </a:tbl>
          </a:graphicData>
        </a:graphic>
      </p:graphicFrame>
      <p:sp>
        <p:nvSpPr>
          <p:cNvPr id="6" name="Tekstfelt 5"/>
          <p:cNvSpPr txBox="1"/>
          <p:nvPr/>
        </p:nvSpPr>
        <p:spPr>
          <a:xfrm>
            <a:off x="977461" y="430924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>
                <a:cs typeface="Amiri Quran" panose="00000500000000000000" pitchFamily="2" charset="-78"/>
              </a:rPr>
              <a:t>ÅRSKURSISTER PÅ ALLE </a:t>
            </a:r>
            <a:r>
              <a:rPr lang="da-DK" sz="3000" b="1" dirty="0" smtClean="0">
                <a:cs typeface="Amiri Quran" panose="00000500000000000000" pitchFamily="2" charset="-78"/>
              </a:rPr>
              <a:t>AFDELINGER</a:t>
            </a:r>
          </a:p>
          <a:p>
            <a:r>
              <a:rPr lang="da-DK" sz="3000" dirty="0" smtClean="0">
                <a:cs typeface="Amiri Quran" panose="00000500000000000000" pitchFamily="2" charset="-78"/>
              </a:rPr>
              <a:t>Én årskursist svarer til én fuldtidsstuderende</a:t>
            </a:r>
          </a:p>
        </p:txBody>
      </p:sp>
    </p:spTree>
    <p:extLst>
      <p:ext uri="{BB962C8B-B14F-4D97-AF65-F5344CB8AC3E}">
        <p14:creationId xmlns:p14="http://schemas.microsoft.com/office/powerpoint/2010/main" val="280569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84229"/>
              </p:ext>
            </p:extLst>
          </p:nvPr>
        </p:nvGraphicFramePr>
        <p:xfrm>
          <a:off x="3268768" y="2395288"/>
          <a:ext cx="5349714" cy="2934415"/>
        </p:xfrm>
        <a:graphic>
          <a:graphicData uri="http://schemas.openxmlformats.org/drawingml/2006/table">
            <a:tbl>
              <a:tblPr/>
              <a:tblGrid>
                <a:gridCol w="1505117">
                  <a:extLst>
                    <a:ext uri="{9D8B030D-6E8A-4147-A177-3AD203B41FA5}">
                      <a16:colId xmlns:a16="http://schemas.microsoft.com/office/drawing/2014/main" val="3064087284"/>
                    </a:ext>
                  </a:extLst>
                </a:gridCol>
                <a:gridCol w="1198180">
                  <a:extLst>
                    <a:ext uri="{9D8B030D-6E8A-4147-A177-3AD203B41FA5}">
                      <a16:colId xmlns:a16="http://schemas.microsoft.com/office/drawing/2014/main" val="2961948320"/>
                    </a:ext>
                  </a:extLst>
                </a:gridCol>
                <a:gridCol w="1334813">
                  <a:extLst>
                    <a:ext uri="{9D8B030D-6E8A-4147-A177-3AD203B41FA5}">
                      <a16:colId xmlns:a16="http://schemas.microsoft.com/office/drawing/2014/main" val="1795931105"/>
                    </a:ext>
                  </a:extLst>
                </a:gridCol>
                <a:gridCol w="1311604">
                  <a:extLst>
                    <a:ext uri="{9D8B030D-6E8A-4147-A177-3AD203B41FA5}">
                      <a16:colId xmlns:a16="http://schemas.microsoft.com/office/drawing/2014/main" val="3218212514"/>
                    </a:ext>
                  </a:extLst>
                </a:gridCol>
              </a:tblGrid>
              <a:tr h="339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63072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GSK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315085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Hf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241289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36167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72314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010756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418956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OBU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0348356"/>
                  </a:ext>
                </a:extLst>
              </a:tr>
              <a:tr h="339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 </a:t>
                      </a:r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40020"/>
                  </a:ext>
                </a:extLst>
              </a:tr>
            </a:tbl>
          </a:graphicData>
        </a:graphic>
      </p:graphicFrame>
      <p:sp>
        <p:nvSpPr>
          <p:cNvPr id="6" name="Tekstfelt 5"/>
          <p:cNvSpPr txBox="1"/>
          <p:nvPr/>
        </p:nvSpPr>
        <p:spPr>
          <a:xfrm>
            <a:off x="977461" y="430924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ÅRSKURSISTER PÅ ROSKILDE AFDELINGEN</a:t>
            </a:r>
          </a:p>
          <a:p>
            <a:r>
              <a:rPr lang="da-DK" sz="3000" dirty="0" smtClean="0">
                <a:cs typeface="Amiri Quran" panose="00000500000000000000" pitchFamily="2" charset="-78"/>
              </a:rPr>
              <a:t>Én årskursist svarer til én fuldtidsstuderende</a:t>
            </a:r>
          </a:p>
        </p:txBody>
      </p:sp>
    </p:spTree>
    <p:extLst>
      <p:ext uri="{BB962C8B-B14F-4D97-AF65-F5344CB8AC3E}">
        <p14:creationId xmlns:p14="http://schemas.microsoft.com/office/powerpoint/2010/main" val="144753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77461" y="430924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ÅRSKURSISTER PÅ KØGE AFDELINGEN</a:t>
            </a:r>
          </a:p>
          <a:p>
            <a:r>
              <a:rPr lang="da-DK" sz="3000" dirty="0" smtClean="0">
                <a:cs typeface="Amiri Quran" panose="00000500000000000000" pitchFamily="2" charset="-78"/>
              </a:rPr>
              <a:t>Én årskursist svarer til én fuldtidsstuderende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07117"/>
              </p:ext>
            </p:extLst>
          </p:nvPr>
        </p:nvGraphicFramePr>
        <p:xfrm>
          <a:off x="3268767" y="2395286"/>
          <a:ext cx="5349715" cy="2934417"/>
        </p:xfrm>
        <a:graphic>
          <a:graphicData uri="http://schemas.openxmlformats.org/drawingml/2006/table">
            <a:tbl>
              <a:tblPr/>
              <a:tblGrid>
                <a:gridCol w="1502930">
                  <a:extLst>
                    <a:ext uri="{9D8B030D-6E8A-4147-A177-3AD203B41FA5}">
                      <a16:colId xmlns:a16="http://schemas.microsoft.com/office/drawing/2014/main" val="626967825"/>
                    </a:ext>
                  </a:extLst>
                </a:gridCol>
                <a:gridCol w="1198178">
                  <a:extLst>
                    <a:ext uri="{9D8B030D-6E8A-4147-A177-3AD203B41FA5}">
                      <a16:colId xmlns:a16="http://schemas.microsoft.com/office/drawing/2014/main" val="836896517"/>
                    </a:ext>
                  </a:extLst>
                </a:gridCol>
                <a:gridCol w="1334814">
                  <a:extLst>
                    <a:ext uri="{9D8B030D-6E8A-4147-A177-3AD203B41FA5}">
                      <a16:colId xmlns:a16="http://schemas.microsoft.com/office/drawing/2014/main" val="3262307546"/>
                    </a:ext>
                  </a:extLst>
                </a:gridCol>
                <a:gridCol w="1313793">
                  <a:extLst>
                    <a:ext uri="{9D8B030D-6E8A-4147-A177-3AD203B41FA5}">
                      <a16:colId xmlns:a16="http://schemas.microsoft.com/office/drawing/2014/main" val="145661548"/>
                    </a:ext>
                  </a:extLst>
                </a:gridCol>
              </a:tblGrid>
              <a:tr h="339239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643262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GSK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472828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Hf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602050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351919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510550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159108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366471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OBU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918772"/>
                  </a:ext>
                </a:extLst>
              </a:tr>
              <a:tr h="339239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 </a:t>
                      </a:r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022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69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77461" y="430924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ÅRSKURSISTER PÅ GREVE AFDELINGEN</a:t>
            </a:r>
          </a:p>
          <a:p>
            <a:r>
              <a:rPr lang="da-DK" sz="3000" dirty="0" smtClean="0">
                <a:cs typeface="Amiri Quran" panose="00000500000000000000" pitchFamily="2" charset="-78"/>
              </a:rPr>
              <a:t>Én årskursist svarer til én fuldtidsstuderende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007175"/>
              </p:ext>
            </p:extLst>
          </p:nvPr>
        </p:nvGraphicFramePr>
        <p:xfrm>
          <a:off x="3268768" y="2395288"/>
          <a:ext cx="5349714" cy="2934417"/>
        </p:xfrm>
        <a:graphic>
          <a:graphicData uri="http://schemas.openxmlformats.org/drawingml/2006/table">
            <a:tbl>
              <a:tblPr/>
              <a:tblGrid>
                <a:gridCol w="1500456">
                  <a:extLst>
                    <a:ext uri="{9D8B030D-6E8A-4147-A177-3AD203B41FA5}">
                      <a16:colId xmlns:a16="http://schemas.microsoft.com/office/drawing/2014/main" val="388551010"/>
                    </a:ext>
                  </a:extLst>
                </a:gridCol>
                <a:gridCol w="1201270">
                  <a:extLst>
                    <a:ext uri="{9D8B030D-6E8A-4147-A177-3AD203B41FA5}">
                      <a16:colId xmlns:a16="http://schemas.microsoft.com/office/drawing/2014/main" val="251068312"/>
                    </a:ext>
                  </a:extLst>
                </a:gridCol>
                <a:gridCol w="1332753">
                  <a:extLst>
                    <a:ext uri="{9D8B030D-6E8A-4147-A177-3AD203B41FA5}">
                      <a16:colId xmlns:a16="http://schemas.microsoft.com/office/drawing/2014/main" val="4124561459"/>
                    </a:ext>
                  </a:extLst>
                </a:gridCol>
                <a:gridCol w="1315235">
                  <a:extLst>
                    <a:ext uri="{9D8B030D-6E8A-4147-A177-3AD203B41FA5}">
                      <a16:colId xmlns:a16="http://schemas.microsoft.com/office/drawing/2014/main" val="312825173"/>
                    </a:ext>
                  </a:extLst>
                </a:gridCol>
              </a:tblGrid>
              <a:tr h="339239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82135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GSK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880158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Hf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22812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719914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221531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978845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43283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OBU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043229"/>
                  </a:ext>
                </a:extLst>
              </a:tr>
              <a:tr h="339239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 </a:t>
                      </a:r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35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11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77461" y="430924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CPR-KURSISTER</a:t>
            </a:r>
          </a:p>
          <a:p>
            <a:r>
              <a:rPr lang="da-DK" sz="3000" dirty="0" smtClean="0">
                <a:cs typeface="Amiri Quran" panose="00000500000000000000" pitchFamily="2" charset="-78"/>
              </a:rPr>
              <a:t>Én CPR-kursist er én person</a:t>
            </a: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831696"/>
              </p:ext>
            </p:extLst>
          </p:nvPr>
        </p:nvGraphicFramePr>
        <p:xfrm>
          <a:off x="2196662" y="1660635"/>
          <a:ext cx="7236373" cy="4811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felt 8"/>
          <p:cNvSpPr txBox="1"/>
          <p:nvPr/>
        </p:nvSpPr>
        <p:spPr>
          <a:xfrm>
            <a:off x="7898529" y="2667577"/>
            <a:ext cx="89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>
                    <a:lumMod val="50000"/>
                  </a:schemeClr>
                </a:solidFill>
              </a:rPr>
              <a:t>2.384</a:t>
            </a:r>
            <a:endParaRPr lang="da-D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5786607" y="2458604"/>
            <a:ext cx="89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>
                    <a:lumMod val="50000"/>
                  </a:schemeClr>
                </a:solidFill>
              </a:rPr>
              <a:t>2.562</a:t>
            </a:r>
            <a:endParaRPr lang="da-D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655969" y="2089272"/>
            <a:ext cx="89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>
                    <a:lumMod val="50000"/>
                  </a:schemeClr>
                </a:solidFill>
              </a:rPr>
              <a:t>2.928</a:t>
            </a:r>
            <a:endParaRPr lang="da-DK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9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77461" y="430924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CPR-KURSISTER PÅ ROSKILDE AFDELINGEN </a:t>
            </a:r>
          </a:p>
          <a:p>
            <a:r>
              <a:rPr lang="da-DK" sz="3000" dirty="0">
                <a:cs typeface="Amiri Quran" panose="00000500000000000000" pitchFamily="2" charset="-78"/>
              </a:rPr>
              <a:t>Én CPR-kursist er én person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832710"/>
              </p:ext>
            </p:extLst>
          </p:nvPr>
        </p:nvGraphicFramePr>
        <p:xfrm>
          <a:off x="3498706" y="2395288"/>
          <a:ext cx="5019652" cy="2770106"/>
        </p:xfrm>
        <a:graphic>
          <a:graphicData uri="http://schemas.openxmlformats.org/drawingml/2006/table">
            <a:tbl>
              <a:tblPr/>
              <a:tblGrid>
                <a:gridCol w="1500456">
                  <a:extLst>
                    <a:ext uri="{9D8B030D-6E8A-4147-A177-3AD203B41FA5}">
                      <a16:colId xmlns:a16="http://schemas.microsoft.com/office/drawing/2014/main" val="388551010"/>
                    </a:ext>
                  </a:extLst>
                </a:gridCol>
                <a:gridCol w="1690396">
                  <a:extLst>
                    <a:ext uri="{9D8B030D-6E8A-4147-A177-3AD203B41FA5}">
                      <a16:colId xmlns:a16="http://schemas.microsoft.com/office/drawing/2014/main" val="25106831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2825173"/>
                    </a:ext>
                  </a:extLst>
                </a:gridCol>
              </a:tblGrid>
              <a:tr h="339239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Undervisning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Tests, screeninger og udredninger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82135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Hf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981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22812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719914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221531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3-årig 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978845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FVU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43283"/>
                  </a:ext>
                </a:extLst>
              </a:tr>
              <a:tr h="32227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OBU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389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043229"/>
                  </a:ext>
                </a:extLst>
              </a:tr>
              <a:tr h="339239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 </a:t>
                      </a:r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2.365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35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478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77461" y="430924"/>
            <a:ext cx="7641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miri Quran" panose="00000500000000000000" pitchFamily="2" charset="-78"/>
              </a:rPr>
              <a:t>CPR-KURSISTER PÅ ROSKILDE AFDELINGEN </a:t>
            </a:r>
          </a:p>
          <a:p>
            <a:r>
              <a:rPr lang="da-DK" sz="3000" dirty="0" smtClean="0">
                <a:cs typeface="Amiri Quran" panose="00000500000000000000" pitchFamily="2" charset="-78"/>
              </a:rPr>
              <a:t>Hvor bor de?</a:t>
            </a:r>
            <a:endParaRPr lang="da-DK" sz="3000" dirty="0">
              <a:cs typeface="Amiri Quran" panose="00000500000000000000" pitchFamily="2" charset="-78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931594"/>
              </p:ext>
            </p:extLst>
          </p:nvPr>
        </p:nvGraphicFramePr>
        <p:xfrm>
          <a:off x="3498706" y="2395288"/>
          <a:ext cx="5019652" cy="2410350"/>
        </p:xfrm>
        <a:graphic>
          <a:graphicData uri="http://schemas.openxmlformats.org/drawingml/2006/table">
            <a:tbl>
              <a:tblPr/>
              <a:tblGrid>
                <a:gridCol w="1843315">
                  <a:extLst>
                    <a:ext uri="{9D8B030D-6E8A-4147-A177-3AD203B41FA5}">
                      <a16:colId xmlns:a16="http://schemas.microsoft.com/office/drawing/2014/main" val="388551010"/>
                    </a:ext>
                  </a:extLst>
                </a:gridCol>
                <a:gridCol w="780716">
                  <a:extLst>
                    <a:ext uri="{9D8B030D-6E8A-4147-A177-3AD203B41FA5}">
                      <a16:colId xmlns:a16="http://schemas.microsoft.com/office/drawing/2014/main" val="251068312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val="312825173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309362773"/>
                    </a:ext>
                  </a:extLst>
                </a:gridCol>
                <a:gridCol w="775369">
                  <a:extLst>
                    <a:ext uri="{9D8B030D-6E8A-4147-A177-3AD203B41FA5}">
                      <a16:colId xmlns:a16="http://schemas.microsoft.com/office/drawing/2014/main" val="1838876834"/>
                    </a:ext>
                  </a:extLst>
                </a:gridCol>
              </a:tblGrid>
              <a:tr h="359754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Hf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AVU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FVU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OBU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82135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4000 Roskilde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22812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4600 Køge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719914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2670 Greve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221531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2630 Taastrup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978845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4300 Holbæk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43283"/>
                  </a:ext>
                </a:extLst>
              </a:tr>
              <a:tr h="3417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Øvrige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a-DK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45%</a:t>
                      </a:r>
                      <a:endParaRPr lang="da-DK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043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25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668</Words>
  <Application>Microsoft Office PowerPoint</Application>
  <PresentationFormat>Widescreen</PresentationFormat>
  <Paragraphs>375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Amiri Quran</vt:lpstr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VUC Roskilde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Morten Tromholt</dc:creator>
  <cp:lastModifiedBy>Morten Tromholt</cp:lastModifiedBy>
  <cp:revision>38</cp:revision>
  <dcterms:created xsi:type="dcterms:W3CDTF">2022-09-13T07:32:43Z</dcterms:created>
  <dcterms:modified xsi:type="dcterms:W3CDTF">2022-09-19T10:21:23Z</dcterms:modified>
</cp:coreProperties>
</file>